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61" r:id="rId2"/>
    <p:sldId id="463" r:id="rId3"/>
    <p:sldId id="457" r:id="rId4"/>
    <p:sldId id="493" r:id="rId5"/>
    <p:sldId id="494" r:id="rId6"/>
    <p:sldId id="496" r:id="rId7"/>
    <p:sldId id="497" r:id="rId8"/>
    <p:sldId id="498" r:id="rId9"/>
    <p:sldId id="499" r:id="rId10"/>
    <p:sldId id="500" r:id="rId11"/>
    <p:sldId id="501" r:id="rId12"/>
    <p:sldId id="504" r:id="rId13"/>
    <p:sldId id="505" r:id="rId14"/>
    <p:sldId id="506" r:id="rId15"/>
    <p:sldId id="517" r:id="rId16"/>
    <p:sldId id="519" r:id="rId17"/>
    <p:sldId id="520" r:id="rId18"/>
    <p:sldId id="414" r:id="rId19"/>
    <p:sldId id="365" r:id="rId20"/>
    <p:sldId id="511" r:id="rId21"/>
    <p:sldId id="516" r:id="rId22"/>
    <p:sldId id="515" r:id="rId23"/>
    <p:sldId id="514" r:id="rId24"/>
    <p:sldId id="513" r:id="rId25"/>
    <p:sldId id="488" r:id="rId26"/>
    <p:sldId id="489" r:id="rId27"/>
    <p:sldId id="490" r:id="rId28"/>
    <p:sldId id="491" r:id="rId29"/>
    <p:sldId id="492" r:id="rId30"/>
    <p:sldId id="507" r:id="rId31"/>
    <p:sldId id="508" r:id="rId32"/>
    <p:sldId id="509" r:id="rId33"/>
    <p:sldId id="51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>
      <p:cViewPr varScale="1">
        <p:scale>
          <a:sx n="68" d="100"/>
          <a:sy n="68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F1AE-C9E3-4855-8384-3519135F498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37420-7D57-431D-A042-714C4F8A4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5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1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5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3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7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60A04-EBE5-4BA7-9B11-D34CCFDEFEC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342CB-55DF-42F2-A5E8-03B331FE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oannguyenthanh1978@g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lbling-ezone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rldometers.info/world-population/nigeria-population/" TargetMode="External"/><Relationship Id="rId3" Type="http://schemas.openxmlformats.org/officeDocument/2006/relationships/hyperlink" Target="https://www.worldometers.info/world-population/india-population/" TargetMode="External"/><Relationship Id="rId7" Type="http://schemas.openxmlformats.org/officeDocument/2006/relationships/hyperlink" Target="https://www.worldometers.info/world-population/brazil-population/" TargetMode="External"/><Relationship Id="rId2" Type="http://schemas.openxmlformats.org/officeDocument/2006/relationships/hyperlink" Target="https://www.worldometers.info/world-population/china-populat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orldometers.info/world-population/pakistan-population/" TargetMode="External"/><Relationship Id="rId11" Type="http://schemas.openxmlformats.org/officeDocument/2006/relationships/hyperlink" Target="https://www.worldometers.info/world-population/mexico-population/" TargetMode="External"/><Relationship Id="rId5" Type="http://schemas.openxmlformats.org/officeDocument/2006/relationships/hyperlink" Target="https://www.worldometers.info/world-population/indonesia-population/" TargetMode="External"/><Relationship Id="rId10" Type="http://schemas.openxmlformats.org/officeDocument/2006/relationships/hyperlink" Target="https://www.worldometers.info/world-population/russia-population/" TargetMode="External"/><Relationship Id="rId4" Type="http://schemas.openxmlformats.org/officeDocument/2006/relationships/hyperlink" Target="https://www.worldometers.info/world-population/us-population/" TargetMode="External"/><Relationship Id="rId9" Type="http://schemas.openxmlformats.org/officeDocument/2006/relationships/hyperlink" Target="https://www.worldometers.info/world-population/bangladesh-population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rldometers.info/world-population/turkey-population/" TargetMode="External"/><Relationship Id="rId3" Type="http://schemas.openxmlformats.org/officeDocument/2006/relationships/hyperlink" Target="https://www.worldometers.info/world-population/ethiopia-population/" TargetMode="External"/><Relationship Id="rId7" Type="http://schemas.openxmlformats.org/officeDocument/2006/relationships/hyperlink" Target="https://www.worldometers.info/world-population/democratic-republic-of-the-congo-population/" TargetMode="External"/><Relationship Id="rId2" Type="http://schemas.openxmlformats.org/officeDocument/2006/relationships/hyperlink" Target="https://www.worldometers.info/world-population/japan-populat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orldometers.info/world-population/vietnam-population/" TargetMode="External"/><Relationship Id="rId11" Type="http://schemas.openxmlformats.org/officeDocument/2006/relationships/hyperlink" Target="https://www.worldometers.info/world-population/thailand-population/" TargetMode="External"/><Relationship Id="rId5" Type="http://schemas.openxmlformats.org/officeDocument/2006/relationships/hyperlink" Target="https://www.worldometers.info/world-population/egypt-population/" TargetMode="External"/><Relationship Id="rId10" Type="http://schemas.openxmlformats.org/officeDocument/2006/relationships/hyperlink" Target="https://www.worldometers.info/world-population/germany-population/" TargetMode="External"/><Relationship Id="rId4" Type="http://schemas.openxmlformats.org/officeDocument/2006/relationships/hyperlink" Target="https://www.worldometers.info/world-population/philippines-population/" TargetMode="External"/><Relationship Id="rId9" Type="http://schemas.openxmlformats.org/officeDocument/2006/relationships/hyperlink" Target="https://www.worldometers.info/world-population/iran-populatio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91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910"/>
            <a:ext cx="8458200" cy="48792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</a:t>
            </a:r>
            <a:r>
              <a:rPr lang="vi-VN" dirty="0">
                <a:latin typeface="Times New Roman" pitchFamily="18" charset="0"/>
                <a:cs typeface="Times New Roman" pitchFamily="18" charset="0"/>
                <a:hlinkClick r:id="rId2"/>
              </a:rPr>
              <a:t>loannguyenthanh1978@gmail.com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Zalo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……………………</a:t>
            </a:r>
          </a:p>
          <a:p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4" y="228600"/>
            <a:ext cx="8204886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cafe is……… the cinema</a:t>
            </a:r>
          </a:p>
        </p:txBody>
      </p:sp>
    </p:spTree>
    <p:extLst>
      <p:ext uri="{BB962C8B-B14F-4D97-AF65-F5344CB8AC3E}">
        <p14:creationId xmlns:p14="http://schemas.microsoft.com/office/powerpoint/2010/main" val="142417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4" y="228600"/>
            <a:ext cx="8204886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market is……… the Old Road</a:t>
            </a:r>
          </a:p>
        </p:txBody>
      </p:sp>
    </p:spTree>
    <p:extLst>
      <p:ext uri="{BB962C8B-B14F-4D97-AF65-F5344CB8AC3E}">
        <p14:creationId xmlns:p14="http://schemas.microsoft.com/office/powerpoint/2010/main" val="77537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75" y="-9288"/>
            <a:ext cx="1063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9800" y="82025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513932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activities 6, 7 (p. 47)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920243"/>
              </p:ext>
            </p:extLst>
          </p:nvPr>
        </p:nvGraphicFramePr>
        <p:xfrm>
          <a:off x="914400" y="975597"/>
          <a:ext cx="7162800" cy="568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219894" imgH="9978391" progId="Word.Document.8">
                  <p:embed/>
                </p:oleObj>
              </mc:Choice>
              <mc:Fallback>
                <p:oleObj name="Document" r:id="rId2" imgW="7219894" imgH="997839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75597"/>
                        <a:ext cx="7162800" cy="5685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23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206179"/>
              </p:ext>
            </p:extLst>
          </p:nvPr>
        </p:nvGraphicFramePr>
        <p:xfrm>
          <a:off x="1143000" y="228600"/>
          <a:ext cx="6705600" cy="6440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289728" imgH="9994947" progId="Word.Document.12">
                  <p:embed/>
                </p:oleObj>
              </mc:Choice>
              <mc:Fallback>
                <p:oleObj name="Document" r:id="rId2" imgW="7289728" imgH="99949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3000" y="228600"/>
                        <a:ext cx="6705600" cy="6440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633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825499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607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A76112-741B-4D4E-ABD8-26B8A4C07215}"/>
              </a:ext>
            </a:extLst>
          </p:cNvPr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https://www.englishexercises.org/makeagame/viewgame.asp?id=2941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65B98-307E-44BE-9622-FF42B4274732}"/>
              </a:ext>
            </a:extLst>
          </p:cNvPr>
          <p:cNvSpPr txBox="1"/>
          <p:nvPr/>
        </p:nvSpPr>
        <p:spPr>
          <a:xfrm>
            <a:off x="1371600" y="609600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Adjectives of personality</a:t>
            </a:r>
          </a:p>
        </p:txBody>
      </p:sp>
    </p:spTree>
    <p:extLst>
      <p:ext uri="{BB962C8B-B14F-4D97-AF65-F5344CB8AC3E}">
        <p14:creationId xmlns:p14="http://schemas.microsoft.com/office/powerpoint/2010/main" val="301979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EB731D-1736-48BC-83E8-A485FEAA9E89}"/>
              </a:ext>
            </a:extLst>
          </p:cNvPr>
          <p:cNvSpPr txBox="1"/>
          <p:nvPr/>
        </p:nvSpPr>
        <p:spPr>
          <a:xfrm>
            <a:off x="152400" y="1371600"/>
            <a:ext cx="75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Tim is very ________. People want to be his friends.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a. shy		b. friendly		c. horrible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ED822-F7B5-4211-9E07-9CEAE2912578}"/>
              </a:ext>
            </a:extLst>
          </p:cNvPr>
          <p:cNvSpPr txBox="1"/>
          <p:nvPr/>
        </p:nvSpPr>
        <p:spPr>
          <a:xfrm>
            <a:off x="1447800" y="140732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Adjectives of personality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FB3D57-26BA-4307-81CF-DDFDA65C7D50}"/>
              </a:ext>
            </a:extLst>
          </p:cNvPr>
          <p:cNvSpPr txBox="1"/>
          <p:nvPr/>
        </p:nvSpPr>
        <p:spPr>
          <a:xfrm>
            <a:off x="152400" y="791262"/>
            <a:ext cx="754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Complete the sentences with the appropriate words.</a:t>
            </a:r>
            <a:endParaRPr 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F429D-1709-4BFB-8281-E5DF8E135306}"/>
              </a:ext>
            </a:extLst>
          </p:cNvPr>
          <p:cNvSpPr txBox="1"/>
          <p:nvPr/>
        </p:nvSpPr>
        <p:spPr>
          <a:xfrm>
            <a:off x="152400" y="2228937"/>
            <a:ext cx="75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   Joe is ________. He usuall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y makes people laugh</a:t>
            </a:r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a. warm		b. unfriendly		c. funny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263EF-A724-492D-BD59-A726538E05FA}"/>
              </a:ext>
            </a:extLst>
          </p:cNvPr>
          <p:cNvSpPr txBox="1"/>
          <p:nvPr/>
        </p:nvSpPr>
        <p:spPr>
          <a:xfrm>
            <a:off x="161692" y="3071406"/>
            <a:ext cx="9134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3. Karen’s _______. She </a:t>
            </a:r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often helps people whenever she can.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a. kind		b. unfriendly		c. quiet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846C29-51AD-4C0F-8D53-8263D9C88A6A}"/>
              </a:ext>
            </a:extLst>
          </p:cNvPr>
          <p:cNvSpPr txBox="1"/>
          <p:nvPr/>
        </p:nvSpPr>
        <p:spPr>
          <a:xfrm>
            <a:off x="167268" y="3905337"/>
            <a:ext cx="9134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   Pam is very ________ He’s good at everything.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a. intelligent	b. horrible		c. kind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275098-5D18-4D1B-A7E0-244D453AB49A}"/>
              </a:ext>
            </a:extLst>
          </p:cNvPr>
          <p:cNvSpPr txBox="1"/>
          <p:nvPr/>
        </p:nvSpPr>
        <p:spPr>
          <a:xfrm>
            <a:off x="167267" y="4740799"/>
            <a:ext cx="9134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   My sister is very  beautiful and ________.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a. quiet		b. funny			c. attractive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9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  <p:bldP spid="21" grpId="0"/>
      <p:bldP spid="22" grpId="0"/>
      <p:bldP spid="23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EB731D-1736-48BC-83E8-A485FEAA9E89}"/>
              </a:ext>
            </a:extLst>
          </p:cNvPr>
          <p:cNvSpPr txBox="1"/>
          <p:nvPr/>
        </p:nvSpPr>
        <p:spPr>
          <a:xfrm>
            <a:off x="152400" y="1371600"/>
            <a:ext cx="75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6.   People who push in front of you in queues 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are very</a:t>
            </a:r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________.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a. impolite		b. serious			c. kind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ED822-F7B5-4211-9E07-9CEAE2912578}"/>
              </a:ext>
            </a:extLst>
          </p:cNvPr>
          <p:cNvSpPr txBox="1"/>
          <p:nvPr/>
        </p:nvSpPr>
        <p:spPr>
          <a:xfrm>
            <a:off x="1447800" y="140732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Adjectives of personality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FB3D57-26BA-4307-81CF-DDFDA65C7D50}"/>
              </a:ext>
            </a:extLst>
          </p:cNvPr>
          <p:cNvSpPr txBox="1"/>
          <p:nvPr/>
        </p:nvSpPr>
        <p:spPr>
          <a:xfrm>
            <a:off x="152400" y="791262"/>
            <a:ext cx="754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Complete the sentences with the appropriate words.</a:t>
            </a:r>
            <a:endParaRPr 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F429D-1709-4BFB-8281-E5DF8E135306}"/>
              </a:ext>
            </a:extLst>
          </p:cNvPr>
          <p:cNvSpPr txBox="1"/>
          <p:nvPr/>
        </p:nvSpPr>
        <p:spPr>
          <a:xfrm>
            <a:off x="152400" y="2228937"/>
            <a:ext cx="75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7.    Joe is ________ of Linda. Linda is pretty and intelligent, but Zoe isn’t.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a. afraid			b. moody			c. jealous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263EF-A724-492D-BD59-A726538E05FA}"/>
              </a:ext>
            </a:extLst>
          </p:cNvPr>
          <p:cNvSpPr txBox="1"/>
          <p:nvPr/>
        </p:nvSpPr>
        <p:spPr>
          <a:xfrm>
            <a:off x="161692" y="3071406"/>
            <a:ext cx="9134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   Karen rarely gets angry with people. She’s usually ________ and understanding.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a. friendly		b. jealous			c. selfish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846C29-51AD-4C0F-8D53-8263D9C88A6A}"/>
              </a:ext>
            </a:extLst>
          </p:cNvPr>
          <p:cNvSpPr txBox="1"/>
          <p:nvPr/>
        </p:nvSpPr>
        <p:spPr>
          <a:xfrm>
            <a:off x="167268" y="3905337"/>
            <a:ext cx="9134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   Pam is very ________ I’m sure you will like her when you meet her.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a. outgoing		b. self-confident		c. hard-working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275098-5D18-4D1B-A7E0-244D453AB49A}"/>
              </a:ext>
            </a:extLst>
          </p:cNvPr>
          <p:cNvSpPr txBox="1"/>
          <p:nvPr/>
        </p:nvSpPr>
        <p:spPr>
          <a:xfrm>
            <a:off x="167267" y="4740799"/>
            <a:ext cx="9134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en-GB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   The teacher usually feels very ________ when her students pass the exam.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a.  messy			b. proud			c. cheerful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3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  <p:bldP spid="21" grpId="0"/>
      <p:bldP spid="22" grpId="0"/>
      <p:bldP spid="23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937" y="1371600"/>
            <a:ext cx="8746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adopted child, rooms and furniture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“have” in affirmative, negative and questions; possessive’s, “there is”, “there are” in affirmative, negative and questions.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talking about your family; talking about furniture in your house. 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19400" y="499596"/>
            <a:ext cx="362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Sitka Banner" panose="02000505000000020004" pitchFamily="2" charset="0"/>
              </a:rPr>
              <a:t>CONTENTS </a:t>
            </a:r>
          </a:p>
        </p:txBody>
      </p:sp>
    </p:spTree>
    <p:extLst>
      <p:ext uri="{BB962C8B-B14F-4D97-AF65-F5344CB8AC3E}">
        <p14:creationId xmlns:p14="http://schemas.microsoft.com/office/powerpoint/2010/main" val="4092719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304800"/>
            <a:ext cx="7162800" cy="4267200"/>
          </a:xfrm>
        </p:spPr>
        <p:txBody>
          <a:bodyPr>
            <a:normAutofit/>
          </a:bodyPr>
          <a:lstStyle/>
          <a:p>
            <a:pPr algn="ctr"/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  <a:p>
            <a:pPr algn="ctr"/>
            <a:r>
              <a:rPr lang="en-US" sz="4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adopted child</a:t>
            </a:r>
          </a:p>
          <a:p>
            <a:pPr algn="ctr"/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2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2514600"/>
            <a:ext cx="7696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  <a:hlinkClick r:id="rId2"/>
              </a:rPr>
              <a:t>https://www.helbling-ezone.com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Course: ……………</a:t>
            </a:r>
          </a:p>
          <a:p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Course ID: …………….</a:t>
            </a:r>
            <a:endParaRPr lang="vi-V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676492"/>
            <a:ext cx="8229600" cy="88914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ONLINE ASSIGNMENTS</a:t>
            </a:r>
          </a:p>
        </p:txBody>
      </p:sp>
    </p:spTree>
    <p:extLst>
      <p:ext uri="{BB962C8B-B14F-4D97-AF65-F5344CB8AC3E}">
        <p14:creationId xmlns:p14="http://schemas.microsoft.com/office/powerpoint/2010/main" val="2704068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F51593-36A9-445B-93F0-F1B4E9FF4ECF}"/>
              </a:ext>
            </a:extLst>
          </p:cNvPr>
          <p:cNvSpPr txBox="1"/>
          <p:nvPr/>
        </p:nvSpPr>
        <p:spPr>
          <a:xfrm>
            <a:off x="3962400" y="4871837"/>
            <a:ext cx="228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əˈdɒptɪd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135F0-6215-4FCB-8AC0-CE95A916E040}"/>
              </a:ext>
            </a:extLst>
          </p:cNvPr>
          <p:cNvSpPr txBox="1"/>
          <p:nvPr/>
        </p:nvSpPr>
        <p:spPr>
          <a:xfrm>
            <a:off x="35169" y="5380673"/>
            <a:ext cx="89153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 </a:t>
            </a:r>
            <a:r>
              <a:rPr lang="en-US" sz="2800" b="1" i="1" dirty="0">
                <a:solidFill>
                  <a:srgbClr val="1A35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adopted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child has legally become part of a family that is not the one in which he or she was born.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72A01-5811-44BF-96CE-43E67FBC3BE7}"/>
              </a:ext>
            </a:extLst>
          </p:cNvPr>
          <p:cNvSpPr txBox="1"/>
          <p:nvPr/>
        </p:nvSpPr>
        <p:spPr>
          <a:xfrm>
            <a:off x="35169" y="6334780"/>
            <a:ext cx="891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Grady </a:t>
            </a: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Mark and Julie Augustan’ </a:t>
            </a:r>
            <a:r>
              <a:rPr lang="en-US" sz="2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adopted</a:t>
            </a:r>
            <a:r>
              <a:rPr lang="en-US" sz="2800" b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son. </a:t>
            </a:r>
            <a:endParaRPr lang="en-US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Local families mark Haiti earthquake anniversary with their adopted children  - mlive.com">
            <a:extLst>
              <a:ext uri="{FF2B5EF4-FFF2-40B4-BE49-F238E27FC236}">
                <a16:creationId xmlns:a16="http://schemas.microsoft.com/office/drawing/2014/main" id="{7C09C211-0FDF-4D82-8D11-2E201FF21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424" y="762000"/>
            <a:ext cx="5182778" cy="412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99EAC-F142-4E1C-B49C-EE8A2EAC74E9}"/>
              </a:ext>
            </a:extLst>
          </p:cNvPr>
          <p:cNvSpPr txBox="1"/>
          <p:nvPr/>
        </p:nvSpPr>
        <p:spPr>
          <a:xfrm>
            <a:off x="2209798" y="4827626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FCA33-8167-40F4-A740-53541220234A}"/>
              </a:ext>
            </a:extLst>
          </p:cNvPr>
          <p:cNvSpPr txBox="1"/>
          <p:nvPr/>
        </p:nvSpPr>
        <p:spPr>
          <a:xfrm>
            <a:off x="152400" y="14126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89890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F51593-36A9-445B-93F0-F1B4E9FF4ECF}"/>
              </a:ext>
            </a:extLst>
          </p:cNvPr>
          <p:cNvSpPr txBox="1"/>
          <p:nvPr/>
        </p:nvSpPr>
        <p:spPr>
          <a:xfrm>
            <a:off x="3962400" y="5160817"/>
            <a:ext cx="228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aɪlənd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135F0-6215-4FCB-8AC0-CE95A916E040}"/>
              </a:ext>
            </a:extLst>
          </p:cNvPr>
          <p:cNvSpPr txBox="1"/>
          <p:nvPr/>
        </p:nvSpPr>
        <p:spPr>
          <a:xfrm>
            <a:off x="35169" y="5794216"/>
            <a:ext cx="8915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piece of land that is completely surrounded by water.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72A01-5811-44BF-96CE-43E67FBC3BE7}"/>
              </a:ext>
            </a:extLst>
          </p:cNvPr>
          <p:cNvSpPr txBox="1"/>
          <p:nvPr/>
        </p:nvSpPr>
        <p:spPr>
          <a:xfrm>
            <a:off x="35169" y="6334780"/>
            <a:ext cx="891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spent a week on the Greek island of Kos.</a:t>
            </a:r>
            <a:r>
              <a:rPr lang="en-US" sz="2800" b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99EAC-F142-4E1C-B49C-EE8A2EAC74E9}"/>
              </a:ext>
            </a:extLst>
          </p:cNvPr>
          <p:cNvSpPr txBox="1"/>
          <p:nvPr/>
        </p:nvSpPr>
        <p:spPr>
          <a:xfrm>
            <a:off x="2278966" y="5116606"/>
            <a:ext cx="1607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island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FCA33-8167-40F4-A740-53541220234A}"/>
              </a:ext>
            </a:extLst>
          </p:cNvPr>
          <p:cNvSpPr txBox="1"/>
          <p:nvPr/>
        </p:nvSpPr>
        <p:spPr>
          <a:xfrm>
            <a:off x="152400" y="14126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pic>
        <p:nvPicPr>
          <p:cNvPr id="2050" name="Picture 2" descr="6 of Zanzibar's best islands | CNN Travel">
            <a:extLst>
              <a:ext uri="{FF2B5EF4-FFF2-40B4-BE49-F238E27FC236}">
                <a16:creationId xmlns:a16="http://schemas.microsoft.com/office/drawing/2014/main" id="{6EA38114-188F-4D03-AA09-45981675B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35" y="650743"/>
            <a:ext cx="7614466" cy="449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72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F51593-36A9-445B-93F0-F1B4E9FF4ECF}"/>
              </a:ext>
            </a:extLst>
          </p:cNvPr>
          <p:cNvSpPr txBox="1"/>
          <p:nvPr/>
        </p:nvSpPr>
        <p:spPr>
          <a:xfrm>
            <a:off x="4057665" y="5811560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/ˌ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baɪəˈlɒdʒɪkl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72A01-5811-44BF-96CE-43E67FBC3BE7}"/>
              </a:ext>
            </a:extLst>
          </p:cNvPr>
          <p:cNvSpPr txBox="1"/>
          <p:nvPr/>
        </p:nvSpPr>
        <p:spPr>
          <a:xfrm>
            <a:off x="35169" y="6334780"/>
            <a:ext cx="891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Brooklyn Joseph is David Beckham’s biological son. </a:t>
            </a:r>
            <a:endParaRPr lang="en-US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99EAC-F142-4E1C-B49C-EE8A2EAC74E9}"/>
              </a:ext>
            </a:extLst>
          </p:cNvPr>
          <p:cNvSpPr txBox="1"/>
          <p:nvPr/>
        </p:nvSpPr>
        <p:spPr>
          <a:xfrm>
            <a:off x="1009665" y="5750005"/>
            <a:ext cx="3505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biological child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FCA33-8167-40F4-A740-53541220234A}"/>
              </a:ext>
            </a:extLst>
          </p:cNvPr>
          <p:cNvSpPr txBox="1"/>
          <p:nvPr/>
        </p:nvSpPr>
        <p:spPr>
          <a:xfrm>
            <a:off x="152400" y="14126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pic>
        <p:nvPicPr>
          <p:cNvPr id="3074" name="Picture 2" descr="Victoria Beckham's New Family Photo Shows How Grown Up Kids Are">
            <a:extLst>
              <a:ext uri="{FF2B5EF4-FFF2-40B4-BE49-F238E27FC236}">
                <a16:creationId xmlns:a16="http://schemas.microsoft.com/office/drawing/2014/main" id="{01059B52-4FFB-4A1A-8EE3-5B3F0DA8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29843"/>
            <a:ext cx="8077200" cy="502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08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F51593-36A9-445B-93F0-F1B4E9FF4ECF}"/>
              </a:ext>
            </a:extLst>
          </p:cNvPr>
          <p:cNvSpPr txBox="1"/>
          <p:nvPr/>
        </p:nvSpPr>
        <p:spPr>
          <a:xfrm>
            <a:off x="3048000" y="5718492"/>
            <a:ext cx="228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ded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135F0-6215-4FCB-8AC0-CE95A916E040}"/>
              </a:ext>
            </a:extLst>
          </p:cNvPr>
          <p:cNvSpPr txBox="1"/>
          <p:nvPr/>
        </p:nvSpPr>
        <p:spPr>
          <a:xfrm>
            <a:off x="4217963" y="5673586"/>
            <a:ext cx="28604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longer alive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72A01-5811-44BF-96CE-43E67FBC3BE7}"/>
              </a:ext>
            </a:extLst>
          </p:cNvPr>
          <p:cNvSpPr txBox="1"/>
          <p:nvPr/>
        </p:nvSpPr>
        <p:spPr>
          <a:xfrm>
            <a:off x="35169" y="6334780"/>
            <a:ext cx="891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inherit"/>
              </a:rPr>
              <a:t>My brother's dead. He died in 2017.</a:t>
            </a:r>
            <a:r>
              <a:rPr lang="en-US" sz="2800" b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99EAC-F142-4E1C-B49C-EE8A2EAC74E9}"/>
              </a:ext>
            </a:extLst>
          </p:cNvPr>
          <p:cNvSpPr txBox="1"/>
          <p:nvPr/>
        </p:nvSpPr>
        <p:spPr>
          <a:xfrm>
            <a:off x="1815902" y="5673586"/>
            <a:ext cx="1219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FCA33-8167-40F4-A740-53541220234A}"/>
              </a:ext>
            </a:extLst>
          </p:cNvPr>
          <p:cNvSpPr txBox="1"/>
          <p:nvPr/>
        </p:nvSpPr>
        <p:spPr>
          <a:xfrm>
            <a:off x="152400" y="14126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pic>
        <p:nvPicPr>
          <p:cNvPr id="4098" name="Picture 2" descr="Man writes terrifying account of rare illness that makes him think he is  dead even though he is definitely still alive | Daily Mail Online">
            <a:extLst>
              <a:ext uri="{FF2B5EF4-FFF2-40B4-BE49-F238E27FC236}">
                <a16:creationId xmlns:a16="http://schemas.microsoft.com/office/drawing/2014/main" id="{C8D73837-2A37-4F26-A4AC-2AB25D64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86784"/>
            <a:ext cx="8229600" cy="488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97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F51593-36A9-445B-93F0-F1B4E9FF4ECF}"/>
              </a:ext>
            </a:extLst>
          </p:cNvPr>
          <p:cNvSpPr txBox="1"/>
          <p:nvPr/>
        </p:nvSpPr>
        <p:spPr>
          <a:xfrm>
            <a:off x="3962400" y="5126785"/>
            <a:ext cx="228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/ˈɜː</a:t>
            </a:r>
            <a:r>
              <a:rPr lang="el-GR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θ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kweɪk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135F0-6215-4FCB-8AC0-CE95A916E040}"/>
              </a:ext>
            </a:extLst>
          </p:cNvPr>
          <p:cNvSpPr txBox="1"/>
          <p:nvPr/>
        </p:nvSpPr>
        <p:spPr>
          <a:xfrm>
            <a:off x="46893" y="5689454"/>
            <a:ext cx="8915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sudden, violent shaking of the earth’s surface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72A01-5811-44BF-96CE-43E67FBC3BE7}"/>
              </a:ext>
            </a:extLst>
          </p:cNvPr>
          <p:cNvSpPr txBox="1"/>
          <p:nvPr/>
        </p:nvSpPr>
        <p:spPr>
          <a:xfrm>
            <a:off x="35169" y="6195330"/>
            <a:ext cx="891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Ex: Much of the town was destroyed in the earthquake.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99EAC-F142-4E1C-B49C-EE8A2EAC74E9}"/>
              </a:ext>
            </a:extLst>
          </p:cNvPr>
          <p:cNvSpPr txBox="1"/>
          <p:nvPr/>
        </p:nvSpPr>
        <p:spPr>
          <a:xfrm>
            <a:off x="1260232" y="5082574"/>
            <a:ext cx="2397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earthquake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FCA33-8167-40F4-A740-53541220234A}"/>
              </a:ext>
            </a:extLst>
          </p:cNvPr>
          <p:cNvSpPr txBox="1"/>
          <p:nvPr/>
        </p:nvSpPr>
        <p:spPr>
          <a:xfrm>
            <a:off x="152400" y="14126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pic>
        <p:nvPicPr>
          <p:cNvPr id="5122" name="Picture 2" descr="Istanbul Earthquake Warnings Underlined by Eastern Turkey Tremor - Bloomberg">
            <a:extLst>
              <a:ext uri="{FF2B5EF4-FFF2-40B4-BE49-F238E27FC236}">
                <a16:creationId xmlns:a16="http://schemas.microsoft.com/office/drawing/2014/main" id="{A0D27598-2E47-478F-8E2B-7195C9319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9" y="688664"/>
            <a:ext cx="7696200" cy="4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901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5638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28600" y="1524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READING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941386"/>
            <a:ext cx="3390900" cy="256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86201"/>
            <a:ext cx="3352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941386"/>
            <a:ext cx="3429000" cy="5002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0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0"/>
            <a:ext cx="61722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"/>
            <a:ext cx="680084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6006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READING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95825"/>
            <a:ext cx="548640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3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419600"/>
            <a:ext cx="6800848" cy="2374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"/>
            <a:ext cx="680084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152400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Write sentences about these people. 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Use the possessive’s</a:t>
            </a: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1" y="4419601"/>
            <a:ext cx="6788148" cy="237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7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8991599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71800"/>
            <a:ext cx="7772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068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GRAMMAR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800255"/>
            <a:ext cx="8662987" cy="590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00200"/>
            <a:ext cx="8001001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33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533400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REVIEW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UNIT 1 &amp; 2</a:t>
            </a:r>
          </a:p>
        </p:txBody>
      </p:sp>
    </p:spTree>
    <p:extLst>
      <p:ext uri="{BB962C8B-B14F-4D97-AF65-F5344CB8AC3E}">
        <p14:creationId xmlns:p14="http://schemas.microsoft.com/office/powerpoint/2010/main" val="2447844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722088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7883888" cy="3822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Track 39">
            <a:hlinkClick r:id="" action="ppaction://media"/>
            <a:extLst>
              <a:ext uri="{FF2B5EF4-FFF2-40B4-BE49-F238E27FC236}">
                <a16:creationId xmlns:a16="http://schemas.microsoft.com/office/drawing/2014/main" id="{5C55121A-41F9-4C00-A817-21CCDC232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800" y="83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1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3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1"/>
            <a:ext cx="8915400" cy="5705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362200"/>
            <a:ext cx="406717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25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" y="1524000"/>
            <a:ext cx="8993454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" y="838200"/>
            <a:ext cx="8993455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48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22098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00B050"/>
                </a:solidFill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214461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7150"/>
              </p:ext>
            </p:extLst>
          </p:nvPr>
        </p:nvGraphicFramePr>
        <p:xfrm>
          <a:off x="152401" y="914402"/>
          <a:ext cx="8839200" cy="5791195"/>
        </p:xfrm>
        <a:graphic>
          <a:graphicData uri="http://schemas.openxmlformats.org/drawingml/2006/table">
            <a:tbl>
              <a:tblPr/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0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9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07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07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52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07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1822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#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Country (or dependency)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6F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Population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(2020)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Yearly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Change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C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Net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Change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Density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(P/Km²)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6F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Land Area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(Km²)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Migrants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(net)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35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Fert.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Rate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Med.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Age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6F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Urban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Pop %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>
                          <a:effectLst/>
                        </a:rPr>
                        <a:t>World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Share</a:t>
                      </a:r>
                    </a:p>
                  </a:txBody>
                  <a:tcPr marL="39152" marR="146820" marT="39152" marB="3915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91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sng">
                          <a:solidFill>
                            <a:srgbClr val="699A21"/>
                          </a:solidFill>
                          <a:effectLst/>
                          <a:hlinkClick r:id="rId2"/>
                        </a:rPr>
                        <a:t>China</a:t>
                      </a:r>
                      <a:endParaRPr lang="en-US" sz="900" b="1">
                        <a:effectLst/>
                      </a:endParaRP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1,439,323,776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0.39 %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5,540,090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153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9,388,211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-348,399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1.7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38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61 %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18.47 %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891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sng">
                          <a:solidFill>
                            <a:srgbClr val="699A21"/>
                          </a:solidFill>
                          <a:effectLst/>
                          <a:hlinkClick r:id="rId3"/>
                        </a:rPr>
                        <a:t>India</a:t>
                      </a:r>
                      <a:endParaRPr lang="en-US" sz="900" b="1">
                        <a:effectLst/>
                      </a:endParaRP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1,380,004,385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0.99 %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13,586,631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464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2,973,190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-532,687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2.2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28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35 %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17.70 %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91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sng">
                          <a:solidFill>
                            <a:srgbClr val="699A21"/>
                          </a:solidFill>
                          <a:effectLst/>
                          <a:hlinkClick r:id="rId4"/>
                        </a:rPr>
                        <a:t>United States</a:t>
                      </a:r>
                      <a:endParaRPr lang="en-US" sz="900" b="1">
                        <a:effectLst/>
                      </a:endParaRP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331,002,651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0.59 %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1,937,734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36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9,147,420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954,806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1.8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38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83 %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4.25 %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891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sng">
                          <a:solidFill>
                            <a:srgbClr val="699A21"/>
                          </a:solidFill>
                          <a:effectLst/>
                          <a:hlinkClick r:id="rId5"/>
                        </a:rPr>
                        <a:t>Indonesia</a:t>
                      </a:r>
                      <a:endParaRPr lang="en-US" sz="900" b="1">
                        <a:effectLst/>
                      </a:endParaRP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273,523,615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1.07 %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2,898,047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151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1,811,570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-98,955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2.3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56 %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3.51 %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91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sng">
                          <a:solidFill>
                            <a:srgbClr val="699A21"/>
                          </a:solidFill>
                          <a:effectLst/>
                          <a:hlinkClick r:id="rId6"/>
                        </a:rPr>
                        <a:t>Pakistan</a:t>
                      </a:r>
                      <a:endParaRPr lang="en-US" sz="900" b="1">
                        <a:effectLst/>
                      </a:endParaRP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220,892,340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2.00 %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4,327,022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287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770,880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-233,379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3.6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23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35 %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2.83 %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891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6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sng">
                          <a:solidFill>
                            <a:srgbClr val="699A21"/>
                          </a:solidFill>
                          <a:effectLst/>
                          <a:hlinkClick r:id="rId7"/>
                        </a:rPr>
                        <a:t>Brazil</a:t>
                      </a:r>
                      <a:endParaRPr lang="en-US" sz="900" b="1">
                        <a:effectLst/>
                      </a:endParaRP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212,559,417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0.72 %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1,509,890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25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8,358,140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21,200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1.7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33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88 %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2.73 %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891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7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sng">
                          <a:solidFill>
                            <a:srgbClr val="699A21"/>
                          </a:solidFill>
                          <a:effectLst/>
                          <a:hlinkClick r:id="rId8"/>
                        </a:rPr>
                        <a:t>Nigeria</a:t>
                      </a:r>
                      <a:endParaRPr lang="en-US" sz="900" b="1">
                        <a:effectLst/>
                      </a:endParaRP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206,139,589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2.58 %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5,175,990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226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910,770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-60,000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5.4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18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52 %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2.64 %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891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8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sng">
                          <a:solidFill>
                            <a:srgbClr val="699A21"/>
                          </a:solidFill>
                          <a:effectLst/>
                          <a:hlinkClick r:id="rId9"/>
                        </a:rPr>
                        <a:t>Bangladesh</a:t>
                      </a:r>
                      <a:endParaRPr lang="en-US" sz="900" b="1">
                        <a:effectLst/>
                      </a:endParaRP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164,689,383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1.01 %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1,643,222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1,265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130,170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-369,501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2.1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28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39 %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2.11 %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0891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9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sng">
                          <a:solidFill>
                            <a:srgbClr val="699A21"/>
                          </a:solidFill>
                          <a:effectLst/>
                          <a:hlinkClick r:id="rId10"/>
                        </a:rPr>
                        <a:t>Russia</a:t>
                      </a:r>
                      <a:endParaRPr lang="en-US" sz="900" b="1">
                        <a:effectLst/>
                      </a:endParaRP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145,934,462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0.04 %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62,206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9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16,376,870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182,456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1.8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40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74 %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1.87 %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0891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sng">
                          <a:solidFill>
                            <a:srgbClr val="699A21"/>
                          </a:solidFill>
                          <a:effectLst/>
                          <a:hlinkClick r:id="rId11"/>
                        </a:rPr>
                        <a:t>Mexico</a:t>
                      </a:r>
                      <a:endParaRPr lang="en-US" sz="900" b="1">
                        <a:effectLst/>
                      </a:endParaRP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128,932,753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1.06 %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1,357,224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66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1,943,950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-60,000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2.1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29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84 %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1.65</a:t>
                      </a:r>
                    </a:p>
                  </a:txBody>
                  <a:tcPr marL="39152" marR="39152" marT="39152" marB="3915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3400" y="240268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SAYING THE POPULATION STATISTICS BY COUNTRIES</a:t>
            </a:r>
          </a:p>
        </p:txBody>
      </p:sp>
    </p:spTree>
    <p:extLst>
      <p:ext uri="{BB962C8B-B14F-4D97-AF65-F5344CB8AC3E}">
        <p14:creationId xmlns:p14="http://schemas.microsoft.com/office/powerpoint/2010/main" val="118913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240268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SAYING THE POPULATION STATISTICS BY COUNTRIES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122950"/>
              </p:ext>
            </p:extLst>
          </p:nvPr>
        </p:nvGraphicFramePr>
        <p:xfrm>
          <a:off x="228600" y="701937"/>
          <a:ext cx="7703114" cy="5881427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87472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sng">
                          <a:solidFill>
                            <a:srgbClr val="699A21"/>
                          </a:solidFill>
                          <a:effectLst/>
                          <a:hlinkClick r:id="rId2"/>
                        </a:rPr>
                        <a:t>Japan</a:t>
                      </a:r>
                      <a:endParaRPr lang="en-US" sz="1100" b="1">
                        <a:effectLst/>
                      </a:endParaRP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126,476,461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347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364,555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71,560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1.4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92 %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1.62 %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995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sng">
                          <a:solidFill>
                            <a:srgbClr val="699A21"/>
                          </a:solidFill>
                          <a:effectLst/>
                          <a:hlinkClick r:id="rId3"/>
                        </a:rPr>
                        <a:t>Ethiopia</a:t>
                      </a:r>
                      <a:endParaRPr lang="en-US" sz="1100" b="1">
                        <a:effectLst/>
                      </a:endParaRP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114,963,588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115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1,000,000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30,000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4.3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21 %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1.47 %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995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sng">
                          <a:solidFill>
                            <a:srgbClr val="699A21"/>
                          </a:solidFill>
                          <a:effectLst/>
                          <a:hlinkClick r:id="rId4"/>
                        </a:rPr>
                        <a:t>Philippines</a:t>
                      </a:r>
                      <a:endParaRPr lang="en-US" sz="1100" b="1">
                        <a:effectLst/>
                      </a:endParaRP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109,581,078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368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298,170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-67,152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2.6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47 %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1.41 %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995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sng">
                          <a:solidFill>
                            <a:srgbClr val="699A21"/>
                          </a:solidFill>
                          <a:effectLst/>
                          <a:hlinkClick r:id="rId5"/>
                        </a:rPr>
                        <a:t>Egypt</a:t>
                      </a:r>
                      <a:endParaRPr lang="en-US" sz="1100" b="1">
                        <a:effectLst/>
                      </a:endParaRP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102,334,404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103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995,450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-38,033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3.3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43 %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1.31 %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995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sng">
                          <a:solidFill>
                            <a:srgbClr val="699A21"/>
                          </a:solidFill>
                          <a:effectLst/>
                          <a:hlinkClick r:id="rId6"/>
                        </a:rPr>
                        <a:t>Vietnam</a:t>
                      </a:r>
                      <a:endParaRPr lang="en-US" sz="1100" b="1">
                        <a:effectLst/>
                      </a:endParaRP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97,338,579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314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310,070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-80,000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2.1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38 %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1.25 %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995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sng">
                          <a:solidFill>
                            <a:srgbClr val="699A21"/>
                          </a:solidFill>
                          <a:effectLst/>
                          <a:hlinkClick r:id="rId7"/>
                        </a:rPr>
                        <a:t>DR Congo</a:t>
                      </a:r>
                      <a:endParaRPr lang="en-US" sz="1100" b="1">
                        <a:effectLst/>
                      </a:endParaRP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89,561,403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2,267,050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23,861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6.0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46 %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1.15 %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995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sng">
                          <a:solidFill>
                            <a:srgbClr val="699A21"/>
                          </a:solidFill>
                          <a:effectLst/>
                          <a:hlinkClick r:id="rId8"/>
                        </a:rPr>
                        <a:t>Turkey</a:t>
                      </a:r>
                      <a:endParaRPr lang="en-US" sz="1100" b="1">
                        <a:effectLst/>
                      </a:endParaRP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84,339,067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110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769,630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283,922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2.1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76 %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1.08 %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995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sng">
                          <a:solidFill>
                            <a:srgbClr val="699A21"/>
                          </a:solidFill>
                          <a:effectLst/>
                          <a:hlinkClick r:id="rId9"/>
                        </a:rPr>
                        <a:t>Iran</a:t>
                      </a:r>
                      <a:endParaRPr lang="en-US" sz="1100" b="1">
                        <a:effectLst/>
                      </a:endParaRP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83,992,949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52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1,628,550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-55,000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2.2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76 %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1.08 %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5995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sng">
                          <a:solidFill>
                            <a:srgbClr val="699A21"/>
                          </a:solidFill>
                          <a:effectLst/>
                          <a:hlinkClick r:id="rId10"/>
                        </a:rPr>
                        <a:t>Germany</a:t>
                      </a:r>
                      <a:endParaRPr lang="en-US" sz="1100" b="1">
                        <a:effectLst/>
                      </a:endParaRP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83,783,942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240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348,560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543,822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1.6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76 %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1.07 %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5995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sng">
                          <a:solidFill>
                            <a:srgbClr val="699A21"/>
                          </a:solidFill>
                          <a:effectLst/>
                          <a:hlinkClick r:id="rId11"/>
                        </a:rPr>
                        <a:t>Thailand</a:t>
                      </a:r>
                      <a:endParaRPr lang="en-US" sz="1100" b="1">
                        <a:effectLst/>
                      </a:endParaRP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69,799,978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137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510,890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19,444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1.5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51 %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0.90 %</a:t>
                      </a:r>
                    </a:p>
                  </a:txBody>
                  <a:tcPr marL="47343" marR="47343" marT="47343" marB="4734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3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5"/>
          <p:cNvPicPr/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70703" y="914400"/>
            <a:ext cx="838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61318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police station is………..Joe’s supermarket.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228600"/>
            <a:ext cx="906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Look at the picture and put the correct preposition into the blank.</a:t>
            </a:r>
          </a:p>
        </p:txBody>
      </p:sp>
    </p:spTree>
    <p:extLst>
      <p:ext uri="{BB962C8B-B14F-4D97-AF65-F5344CB8AC3E}">
        <p14:creationId xmlns:p14="http://schemas.microsoft.com/office/powerpoint/2010/main" val="262425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5"/>
          <p:cNvPicPr/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81000" y="807810"/>
            <a:ext cx="838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52400" y="6152107"/>
            <a:ext cx="1007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hotel is………..flower shop and the bookshop.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228600"/>
            <a:ext cx="906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Look at the picture and put the correct preposition into the blank.</a:t>
            </a:r>
          </a:p>
        </p:txBody>
      </p:sp>
    </p:spTree>
    <p:extLst>
      <p:ext uri="{BB962C8B-B14F-4D97-AF65-F5344CB8AC3E}">
        <p14:creationId xmlns:p14="http://schemas.microsoft.com/office/powerpoint/2010/main" val="55782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5"/>
          <p:cNvPicPr/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89238" y="844897"/>
            <a:ext cx="829756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6178897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city bank is………..travel agency.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228600"/>
            <a:ext cx="906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Look at the picture and put the correct preposition into the blank.</a:t>
            </a:r>
          </a:p>
        </p:txBody>
      </p:sp>
    </p:spTree>
    <p:extLst>
      <p:ext uri="{BB962C8B-B14F-4D97-AF65-F5344CB8AC3E}">
        <p14:creationId xmlns:p14="http://schemas.microsoft.com/office/powerpoint/2010/main" val="427648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4" y="228600"/>
            <a:ext cx="8204886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park is……… school</a:t>
            </a:r>
          </a:p>
        </p:txBody>
      </p:sp>
    </p:spTree>
    <p:extLst>
      <p:ext uri="{BB962C8B-B14F-4D97-AF65-F5344CB8AC3E}">
        <p14:creationId xmlns:p14="http://schemas.microsoft.com/office/powerpoint/2010/main" val="26565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7222</TotalTime>
  <Words>1019</Words>
  <Application>Microsoft Office PowerPoint</Application>
  <PresentationFormat>On-screen Show (4:3)</PresentationFormat>
  <Paragraphs>326</Paragraphs>
  <Slides>33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inherit</vt:lpstr>
      <vt:lpstr>Lucida Sans Unicode</vt:lpstr>
      <vt:lpstr>Sitka Banner</vt:lpstr>
      <vt:lpstr>Times New Roman</vt:lpstr>
      <vt:lpstr>Wingdings</vt:lpstr>
      <vt:lpstr>Office Theme</vt:lpstr>
      <vt:lpstr>Document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Thanh Loan</dc:creator>
  <cp:lastModifiedBy>Loan Nguyen Thanh</cp:lastModifiedBy>
  <cp:revision>432</cp:revision>
  <cp:lastPrinted>2020-05-27T05:01:57Z</cp:lastPrinted>
  <dcterms:created xsi:type="dcterms:W3CDTF">2017-09-19T10:39:41Z</dcterms:created>
  <dcterms:modified xsi:type="dcterms:W3CDTF">2021-03-04T04:05:30Z</dcterms:modified>
</cp:coreProperties>
</file>